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356" r:id="rId3"/>
    <p:sldId id="358" r:id="rId4"/>
    <p:sldId id="359" r:id="rId5"/>
    <p:sldId id="360" r:id="rId6"/>
    <p:sldId id="362" r:id="rId7"/>
    <p:sldId id="361" r:id="rId8"/>
    <p:sldId id="357" r:id="rId9"/>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94654" autoAdjust="0"/>
  </p:normalViewPr>
  <p:slideViewPr>
    <p:cSldViewPr>
      <p:cViewPr varScale="1">
        <p:scale>
          <a:sx n="61" d="100"/>
          <a:sy n="61" d="100"/>
        </p:scale>
        <p:origin x="137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02621095-DEB0-4B31-B2E9-F90DB6FACA99}" type="datetimeFigureOut">
              <a:rPr lang="en-US" smtClean="0"/>
              <a:pPr/>
              <a:t>1/8/2018</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017F74C1-D8D3-4244-965A-7ACDBEDA6665}" type="slidenum">
              <a:rPr lang="en-US" smtClean="0"/>
              <a:pPr/>
              <a:t>‹#›</a:t>
            </a:fld>
            <a:endParaRPr lang="en-US"/>
          </a:p>
        </p:txBody>
      </p:sp>
    </p:spTree>
    <p:extLst>
      <p:ext uri="{BB962C8B-B14F-4D97-AF65-F5344CB8AC3E}">
        <p14:creationId xmlns:p14="http://schemas.microsoft.com/office/powerpoint/2010/main" val="1125540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F74C1-D8D3-4244-965A-7ACDBEDA6665}" type="slidenum">
              <a:rPr lang="en-US" smtClean="0"/>
              <a:pPr/>
              <a:t>2</a:t>
            </a:fld>
            <a:endParaRPr lang="en-US"/>
          </a:p>
        </p:txBody>
      </p:sp>
    </p:spTree>
    <p:extLst>
      <p:ext uri="{BB962C8B-B14F-4D97-AF65-F5344CB8AC3E}">
        <p14:creationId xmlns:p14="http://schemas.microsoft.com/office/powerpoint/2010/main" val="923023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8B56EDF9-B5CC-4997-B4E4-FF2609DE67B1}" type="datetime1">
              <a:rPr lang="en-US" smtClean="0"/>
              <a:pPr/>
              <a:t>1/8/2018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68AD1FD-33A3-412F-87C5-45BB95535108}"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315FE5D8-9586-443A-99D4-0E160AC9BB43}" type="datetime1">
              <a:rPr lang="en-US" smtClean="0"/>
              <a:pPr/>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8AD1FD-33A3-412F-87C5-45BB95535108}"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D73CFF6-58D0-4F7C-85A3-7F7A269E9DD8}" type="datetime1">
              <a:rPr lang="en-US" smtClean="0"/>
              <a:pPr/>
              <a:t>1/8/2018</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168AD1FD-33A3-412F-87C5-45BB95535108}"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3C8EFD6-D9B3-4086-9D29-BCC40DE0235B}" type="datetime1">
              <a:rPr lang="en-US" smtClean="0"/>
              <a:pPr/>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8AD1FD-33A3-412F-87C5-45BB95535108}"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93705A89-7504-4564-8DA4-97EDD427FF78}" type="datetime1">
              <a:rPr lang="en-US" smtClean="0"/>
              <a:pPr/>
              <a:t>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68AD1FD-33A3-412F-87C5-45BB95535108}"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F9EECC1-BAA9-4B81-BB79-67E65CB6CFED}" type="datetime1">
              <a:rPr lang="en-US" smtClean="0"/>
              <a:pPr/>
              <a:t>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68AD1FD-33A3-412F-87C5-45BB955351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D4047-32BB-4543-98ED-6066C12D13C6}" type="datetime1">
              <a:rPr lang="en-US" smtClean="0"/>
              <a:pPr/>
              <a:t>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68AD1FD-33A3-412F-87C5-45BB9553510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0596B5-EE16-4359-A8BD-1FA969EF5EC8}" type="datetime1">
              <a:rPr lang="en-US" smtClean="0"/>
              <a:pPr/>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8AD1FD-33A3-412F-87C5-45BB95535108}"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84A419A-27FD-4B69-80D2-15400D252CE2}" type="datetime1">
              <a:rPr lang="en-US" smtClean="0"/>
              <a:pPr/>
              <a:t>1/8/2018</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168AD1FD-33A3-412F-87C5-45BB95535108}"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612353-C155-4679-B92B-BD6BFC8F01E2}" type="datetime1">
              <a:rPr lang="en-US" smtClean="0"/>
              <a:pPr/>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8AD1FD-33A3-412F-87C5-45BB9553510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D035089-6901-49A9-A755-A78B4C155033}" type="datetime1">
              <a:rPr lang="en-US" smtClean="0"/>
              <a:pPr/>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8AD1FD-33A3-412F-87C5-45BB955351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94C36D7-0AA1-4056-A77E-2F1F4523063C}" type="datetime1">
              <a:rPr lang="en-US" smtClean="0"/>
              <a:pPr/>
              <a:t>1/8/2018</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68AD1FD-33A3-412F-87C5-45BB9553510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3504" y="990600"/>
            <a:ext cx="8153400" cy="4572000"/>
          </a:xfrm>
        </p:spPr>
        <p:txBody>
          <a:bodyPr>
            <a:noAutofit/>
          </a:bodyPr>
          <a:lstStyle/>
          <a:p>
            <a:r>
              <a:rPr lang="en-US" b="1" dirty="0"/>
              <a:t/>
            </a:r>
            <a:br>
              <a:rPr lang="en-US" b="1" dirty="0"/>
            </a:br>
            <a:r>
              <a:rPr lang="en-US" b="1" dirty="0">
                <a:solidFill>
                  <a:schemeClr val="tx1"/>
                </a:solidFill>
              </a:rPr>
              <a:t> </a:t>
            </a:r>
            <a:br>
              <a:rPr lang="en-US" b="1" dirty="0">
                <a:solidFill>
                  <a:schemeClr val="tx1"/>
                </a:solidFill>
              </a:rPr>
            </a:br>
            <a:r>
              <a:rPr lang="en-US" b="1" dirty="0">
                <a:solidFill>
                  <a:schemeClr val="tx1"/>
                </a:solidFill>
              </a:rPr>
              <a:t/>
            </a:r>
            <a:br>
              <a:rPr lang="en-US" b="1" dirty="0">
                <a:solidFill>
                  <a:schemeClr val="tx1"/>
                </a:solidFill>
              </a:rPr>
            </a:br>
            <a:r>
              <a:rPr lang="en-US" sz="4800" b="1" dirty="0">
                <a:solidFill>
                  <a:schemeClr val="tx1"/>
                </a:solidFill>
                <a:latin typeface="Times New Roman" panose="02020603050405020304" pitchFamily="18" charset="0"/>
                <a:cs typeface="Times New Roman" pitchFamily="18" charset="0"/>
              </a:rPr>
              <a:t>B399: Business &amp; Society</a:t>
            </a:r>
            <a:r>
              <a:rPr lang="en-US" b="1" dirty="0">
                <a:solidFill>
                  <a:schemeClr val="tx1"/>
                </a:solidFill>
                <a:latin typeface="Times New Roman" panose="02020603050405020304" pitchFamily="18" charset="0"/>
                <a:cs typeface="Times New Roman" panose="02020603050405020304" pitchFamily="18" charset="0"/>
              </a:rPr>
              <a:t/>
            </a:r>
            <a:br>
              <a:rPr lang="en-US" b="1" dirty="0">
                <a:solidFill>
                  <a:schemeClr val="tx1"/>
                </a:solidFill>
                <a:latin typeface="Times New Roman" panose="02020603050405020304" pitchFamily="18" charset="0"/>
                <a:cs typeface="Times New Roman" panose="02020603050405020304" pitchFamily="18" charset="0"/>
              </a:rPr>
            </a:br>
            <a:r>
              <a:rPr lang="en-US" dirty="0">
                <a:solidFill>
                  <a:schemeClr val="tx1"/>
                </a:solidFill>
              </a:rPr>
              <a:t/>
            </a:r>
            <a:br>
              <a:rPr lang="en-US" dirty="0">
                <a:solidFill>
                  <a:schemeClr val="tx1"/>
                </a:solidFill>
              </a:rPr>
            </a:br>
            <a:r>
              <a:rPr lang="en-US" b="1" dirty="0">
                <a:solidFill>
                  <a:schemeClr val="tx1"/>
                </a:solidFill>
                <a:latin typeface="Times New Roman" pitchFamily="18" charset="0"/>
                <a:cs typeface="Times New Roman" pitchFamily="18" charset="0"/>
              </a:rPr>
              <a:t>Individual Exercise(25 points):</a:t>
            </a:r>
            <a:br>
              <a:rPr lang="en-US" b="1" dirty="0">
                <a:solidFill>
                  <a:schemeClr val="tx1"/>
                </a:solidFill>
                <a:latin typeface="Times New Roman" pitchFamily="18" charset="0"/>
                <a:cs typeface="Times New Roman" pitchFamily="18" charset="0"/>
              </a:rPr>
            </a:br>
            <a:r>
              <a:rPr lang="en-US" b="1" dirty="0">
                <a:solidFill>
                  <a:schemeClr val="tx1"/>
                </a:solidFill>
                <a:latin typeface="Times New Roman" pitchFamily="18" charset="0"/>
                <a:cs typeface="Times New Roman" pitchFamily="18" charset="0"/>
              </a:rPr>
              <a:t/>
            </a:r>
            <a:br>
              <a:rPr lang="en-US" b="1" dirty="0">
                <a:solidFill>
                  <a:schemeClr val="tx1"/>
                </a:solidFill>
                <a:latin typeface="Times New Roman" pitchFamily="18" charset="0"/>
                <a:cs typeface="Times New Roman" pitchFamily="18" charset="0"/>
              </a:rPr>
            </a:br>
            <a:r>
              <a:rPr lang="en-US" b="1" dirty="0">
                <a:solidFill>
                  <a:schemeClr val="tx1"/>
                </a:solidFill>
                <a:latin typeface="Times New Roman" pitchFamily="18" charset="0"/>
                <a:cs typeface="Times New Roman" pitchFamily="18" charset="0"/>
              </a:rPr>
              <a:t>The Source of Your</a:t>
            </a:r>
            <a:br>
              <a:rPr lang="en-US" b="1" dirty="0">
                <a:solidFill>
                  <a:schemeClr val="tx1"/>
                </a:solidFill>
                <a:latin typeface="Times New Roman" pitchFamily="18" charset="0"/>
                <a:cs typeface="Times New Roman" pitchFamily="18" charset="0"/>
              </a:rPr>
            </a:br>
            <a:r>
              <a:rPr lang="en-US" b="1" dirty="0">
                <a:solidFill>
                  <a:schemeClr val="tx1"/>
                </a:solidFill>
                <a:latin typeface="Times New Roman" pitchFamily="18" charset="0"/>
                <a:cs typeface="Times New Roman" pitchFamily="18" charset="0"/>
              </a:rPr>
              <a:t>Personal Ethical Code or Witnessed Ethical Event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73596"/>
            <a:ext cx="457200" cy="457200"/>
          </a:xfrm>
        </p:spPr>
        <p:txBody>
          <a:bodyPr/>
          <a:lstStyle/>
          <a:p>
            <a:fld id="{168AD1FD-33A3-412F-87C5-45BB95535108}" type="slidenum">
              <a:rPr lang="en-US" smtClean="0"/>
              <a:pPr/>
              <a:t>2</a:t>
            </a:fld>
            <a:endParaRPr lang="en-US" dirty="0"/>
          </a:p>
        </p:txBody>
      </p:sp>
      <p:sp>
        <p:nvSpPr>
          <p:cNvPr id="4" name="TextBox 3"/>
          <p:cNvSpPr txBox="1"/>
          <p:nvPr/>
        </p:nvSpPr>
        <p:spPr>
          <a:xfrm>
            <a:off x="914400" y="152400"/>
            <a:ext cx="7816917"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What Has Shaped or Influenced My Ethical or Moral Viewpoint?</a:t>
            </a:r>
          </a:p>
        </p:txBody>
      </p:sp>
      <p:pic>
        <p:nvPicPr>
          <p:cNvPr id="1026" name="Picture 2" descr="Image result for Star Trek—The Omega Glo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655794"/>
            <a:ext cx="3657600" cy="27508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ar Trek—The Omega Glo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116" y="655794"/>
            <a:ext cx="3869484" cy="269443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28600" y="3564155"/>
            <a:ext cx="8610600" cy="646331"/>
          </a:xfrm>
          <a:prstGeom prst="rect">
            <a:avLst/>
          </a:prstGeom>
        </p:spPr>
        <p:txBody>
          <a:bodyPr wrap="square">
            <a:spAutoFit/>
          </a:bodyPr>
          <a:lstStyle/>
          <a:p>
            <a:pPr marL="285750" indent="-285750">
              <a:buFont typeface="Arial" panose="020B0604020202020204" pitchFamily="34" charset="0"/>
              <a:buChar char="•"/>
            </a:pPr>
            <a:r>
              <a:rPr lang="en-US" b="1" dirty="0">
                <a:solidFill>
                  <a:srgbClr val="000000"/>
                </a:solidFill>
                <a:latin typeface="Times New Roman" panose="02020603050405020304" pitchFamily="18" charset="0"/>
                <a:cs typeface="Times New Roman" panose="02020603050405020304" pitchFamily="18" charset="0"/>
              </a:rPr>
              <a:t>Star Trek—The Omega Glory (</a:t>
            </a:r>
            <a:r>
              <a:rPr lang="en-US" b="1" dirty="0">
                <a:latin typeface="Times New Roman" panose="02020603050405020304" pitchFamily="18" charset="0"/>
                <a:cs typeface="Times New Roman" panose="02020603050405020304" pitchFamily="18" charset="0"/>
              </a:rPr>
              <a:t>broadcast March 1, 1968 / season 2) (I was almost 7 years old):</a:t>
            </a:r>
          </a:p>
        </p:txBody>
      </p:sp>
      <p:sp>
        <p:nvSpPr>
          <p:cNvPr id="8" name="Rectangle 7"/>
          <p:cNvSpPr/>
          <p:nvPr/>
        </p:nvSpPr>
        <p:spPr>
          <a:xfrm>
            <a:off x="44663" y="4238664"/>
            <a:ext cx="8763000" cy="369332"/>
          </a:xfrm>
          <a:prstGeom prst="rect">
            <a:avLst/>
          </a:prstGeom>
        </p:spPr>
        <p:txBody>
          <a:bodyPr wrap="square">
            <a:spAutoFit/>
          </a:bodyPr>
          <a:lstStyle/>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Omega IV’s Parallel Development:</a:t>
            </a:r>
          </a:p>
        </p:txBody>
      </p:sp>
      <p:sp>
        <p:nvSpPr>
          <p:cNvPr id="9" name="Rectangle 8"/>
          <p:cNvSpPr/>
          <p:nvPr/>
        </p:nvSpPr>
        <p:spPr>
          <a:xfrm>
            <a:off x="-114300" y="4645699"/>
            <a:ext cx="8953500" cy="2031325"/>
          </a:xfrm>
          <a:prstGeom prst="rect">
            <a:avLst/>
          </a:prstGeom>
        </p:spPr>
        <p:txBody>
          <a:bodyPr wrap="square">
            <a:spAutoFit/>
          </a:bodyPr>
          <a:lstStyle/>
          <a:p>
            <a:pPr marL="1200150" lvl="2" indent="-285750">
              <a:buFont typeface="Wingdings" panose="05000000000000000000" pitchFamily="2" charset="2"/>
              <a:buChar char="§"/>
            </a:pPr>
            <a:r>
              <a:rPr lang="en-US" dirty="0" err="1">
                <a:solidFill>
                  <a:srgbClr val="000000"/>
                </a:solidFill>
                <a:latin typeface="Times New Roman" panose="02020603050405020304" pitchFamily="18" charset="0"/>
                <a:cs typeface="Times New Roman" panose="02020603050405020304" pitchFamily="18" charset="0"/>
              </a:rPr>
              <a:t>Yangs</a:t>
            </a:r>
            <a:r>
              <a:rPr lang="en-US" dirty="0">
                <a:solidFill>
                  <a:srgbClr val="000000"/>
                </a:solidFill>
                <a:latin typeface="Times New Roman" panose="02020603050405020304" pitchFamily="18" charset="0"/>
                <a:cs typeface="Times New Roman" panose="02020603050405020304" pitchFamily="18" charset="0"/>
              </a:rPr>
              <a:t> and </a:t>
            </a:r>
            <a:r>
              <a:rPr lang="en-US" dirty="0" err="1">
                <a:solidFill>
                  <a:srgbClr val="000000"/>
                </a:solidFill>
                <a:latin typeface="Times New Roman" panose="02020603050405020304" pitchFamily="18" charset="0"/>
                <a:cs typeface="Times New Roman" panose="02020603050405020304" pitchFamily="18" charset="0"/>
              </a:rPr>
              <a:t>Kohms</a:t>
            </a:r>
            <a:endParaRPr lang="en-US" dirty="0">
              <a:solidFill>
                <a:srgbClr val="000000"/>
              </a:solidFill>
              <a:latin typeface="Times New Roman" panose="02020603050405020304" pitchFamily="18" charset="0"/>
              <a:cs typeface="Times New Roman" panose="02020603050405020304" pitchFamily="18" charset="0"/>
            </a:endParaRPr>
          </a:p>
          <a:p>
            <a:pPr marL="1200150" lvl="2" indent="-285750" algn="just">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1200150" lvl="2"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Kirk looks over the ancient, crumbling document, which appears to be a distorted version of the American Constitution.</a:t>
            </a:r>
          </a:p>
          <a:p>
            <a:pPr marL="1200150" lvl="2" indent="-285750"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1200150" lvl="2"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Kirk finishes the sacred speech (the Preamble to the United States Constitution) and rebukes the </a:t>
            </a:r>
            <a:r>
              <a:rPr lang="en-US" dirty="0" err="1">
                <a:latin typeface="Times New Roman" panose="02020603050405020304" pitchFamily="18" charset="0"/>
                <a:cs typeface="Times New Roman" panose="02020603050405020304" pitchFamily="18" charset="0"/>
              </a:rPr>
              <a:t>Yangs</a:t>
            </a:r>
            <a:r>
              <a:rPr lang="en-US" dirty="0">
                <a:latin typeface="Times New Roman" panose="02020603050405020304" pitchFamily="18" charset="0"/>
                <a:cs typeface="Times New Roman" panose="02020603050405020304" pitchFamily="18" charset="0"/>
              </a:rPr>
              <a:t>’ leader for failing to apply its words to “everyone.” </a:t>
            </a:r>
            <a:endParaRPr lang="en-US"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0040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7275" y="6362700"/>
            <a:ext cx="457200" cy="457200"/>
          </a:xfrm>
        </p:spPr>
        <p:txBody>
          <a:bodyPr/>
          <a:lstStyle/>
          <a:p>
            <a:fld id="{168AD1FD-33A3-412F-87C5-45BB95535108}" type="slidenum">
              <a:rPr lang="en-US" smtClean="0"/>
              <a:pPr/>
              <a:t>3</a:t>
            </a:fld>
            <a:endParaRPr lang="en-US" dirty="0"/>
          </a:p>
        </p:txBody>
      </p:sp>
      <p:sp>
        <p:nvSpPr>
          <p:cNvPr id="3" name="Rectangle 2"/>
          <p:cNvSpPr/>
          <p:nvPr/>
        </p:nvSpPr>
        <p:spPr>
          <a:xfrm>
            <a:off x="643582" y="1295400"/>
            <a:ext cx="8087735" cy="1200329"/>
          </a:xfrm>
          <a:prstGeom prst="rect">
            <a:avLst/>
          </a:prstGeom>
        </p:spPr>
        <p:txBody>
          <a:bodyPr wrap="square">
            <a:spAutoFit/>
          </a:bodyPr>
          <a:lstStyle/>
          <a:p>
            <a:pPr marL="285750" lvl="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Captain James T. Kirk:   These words “. . . must apply to everyone or they mean nothing. Do you understand?”</a:t>
            </a:r>
          </a:p>
          <a:p>
            <a:pPr lvl="0"/>
            <a:endParaRPr lang="en-US" dirty="0">
              <a:latin typeface="Times New Roman" panose="02020603050405020304" pitchFamily="18" charset="0"/>
              <a:cs typeface="Times New Roman" panose="02020603050405020304" pitchFamily="18" charset="0"/>
            </a:endParaRPr>
          </a:p>
          <a:p>
            <a:pPr lvl="0" algn="ctr"/>
            <a:r>
              <a:rPr lang="en-US" dirty="0">
                <a:latin typeface="Times New Roman" panose="02020603050405020304" pitchFamily="18" charset="0"/>
                <a:cs typeface="Times New Roman" panose="02020603050405020304" pitchFamily="18" charset="0"/>
              </a:rPr>
              <a:t>      https://www.youtube.com/watch?v=3bYkNptOJns</a:t>
            </a:r>
          </a:p>
        </p:txBody>
      </p:sp>
      <p:sp>
        <p:nvSpPr>
          <p:cNvPr id="4" name="TextBox 3"/>
          <p:cNvSpPr txBox="1"/>
          <p:nvPr/>
        </p:nvSpPr>
        <p:spPr>
          <a:xfrm>
            <a:off x="904875" y="367099"/>
            <a:ext cx="7816917"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What Has Shaped or Influenced My Ethical or Moral Viewpoint?</a:t>
            </a:r>
          </a:p>
        </p:txBody>
      </p:sp>
      <p:sp>
        <p:nvSpPr>
          <p:cNvPr id="6" name="Rectangle 5"/>
          <p:cNvSpPr/>
          <p:nvPr/>
        </p:nvSpPr>
        <p:spPr>
          <a:xfrm>
            <a:off x="1143001" y="2971800"/>
            <a:ext cx="7010400" cy="1754326"/>
          </a:xfrm>
          <a:prstGeom prst="rect">
            <a:avLst/>
          </a:prstGeom>
        </p:spPr>
        <p:txBody>
          <a:bodyPr wrap="square">
            <a:spAutoFit/>
          </a:bodyPr>
          <a:lstStyle/>
          <a:p>
            <a:pPr marL="285750" indent="-285750" algn="just">
              <a:buFont typeface="Courier New" panose="02070309020205020404" pitchFamily="49" charset="0"/>
              <a:buChar char="o"/>
            </a:pPr>
            <a:r>
              <a:rPr lang="en-US" b="1" dirty="0">
                <a:solidFill>
                  <a:srgbClr val="000000"/>
                </a:solidFill>
                <a:latin typeface="Times New Roman" panose="02020603050405020304" pitchFamily="18" charset="0"/>
                <a:cs typeface="Times New Roman" panose="02020603050405020304" pitchFamily="18" charset="0"/>
              </a:rPr>
              <a:t>Preamble:</a:t>
            </a:r>
            <a:r>
              <a:rPr lang="en-US" b="1" i="1" dirty="0">
                <a:solidFill>
                  <a:srgbClr val="000000"/>
                </a:solidFill>
                <a:latin typeface="Times New Roman" panose="02020603050405020304" pitchFamily="18" charset="0"/>
                <a:cs typeface="Times New Roman" panose="02020603050405020304" pitchFamily="18" charset="0"/>
              </a:rPr>
              <a:t> We the People</a:t>
            </a:r>
            <a:r>
              <a:rPr lang="en-US" dirty="0">
                <a:solidFill>
                  <a:srgbClr val="22221A"/>
                </a:solidFill>
                <a:latin typeface="Times New Roman" panose="02020603050405020304" pitchFamily="18" charset="0"/>
                <a:cs typeface="Times New Roman" panose="02020603050405020304" pitchFamily="18" charset="0"/>
              </a:rPr>
              <a:t> of the United States, in Order to form a more perfect Union, </a:t>
            </a:r>
            <a:r>
              <a:rPr lang="en-US" u="sng" dirty="0">
                <a:solidFill>
                  <a:srgbClr val="22221A"/>
                </a:solidFill>
                <a:latin typeface="Times New Roman" panose="02020603050405020304" pitchFamily="18" charset="0"/>
                <a:cs typeface="Times New Roman" panose="02020603050405020304" pitchFamily="18" charset="0"/>
              </a:rPr>
              <a:t>establish Justice</a:t>
            </a:r>
            <a:r>
              <a:rPr lang="en-US" dirty="0">
                <a:solidFill>
                  <a:srgbClr val="22221A"/>
                </a:solidFill>
                <a:latin typeface="Times New Roman" panose="02020603050405020304" pitchFamily="18" charset="0"/>
                <a:cs typeface="Times New Roman" panose="02020603050405020304" pitchFamily="18" charset="0"/>
              </a:rPr>
              <a:t>, </a:t>
            </a:r>
            <a:r>
              <a:rPr lang="en-US" u="sng" dirty="0">
                <a:solidFill>
                  <a:srgbClr val="22221A"/>
                </a:solidFill>
                <a:latin typeface="Times New Roman" panose="02020603050405020304" pitchFamily="18" charset="0"/>
                <a:cs typeface="Times New Roman" panose="02020603050405020304" pitchFamily="18" charset="0"/>
              </a:rPr>
              <a:t>insure domestic Tranquility</a:t>
            </a:r>
            <a:r>
              <a:rPr lang="en-US" dirty="0">
                <a:solidFill>
                  <a:srgbClr val="22221A"/>
                </a:solidFill>
                <a:latin typeface="Times New Roman" panose="02020603050405020304" pitchFamily="18" charset="0"/>
                <a:cs typeface="Times New Roman" panose="02020603050405020304" pitchFamily="18" charset="0"/>
              </a:rPr>
              <a:t>, provide for the common defense, promote the general Welfare, and secure the Blessings of Liberty to ourselves and our Posterity, do ordain and establish this Constitution for the United States of America.</a:t>
            </a:r>
          </a:p>
        </p:txBody>
      </p:sp>
      <p:sp>
        <p:nvSpPr>
          <p:cNvPr id="5" name="TextBox 4">
            <a:extLst>
              <a:ext uri="{FF2B5EF4-FFF2-40B4-BE49-F238E27FC236}">
                <a16:creationId xmlns:a16="http://schemas.microsoft.com/office/drawing/2014/main" id="{F33B104E-01E2-4AE8-B0C1-24A3CD1B3B80}"/>
              </a:ext>
            </a:extLst>
          </p:cNvPr>
          <p:cNvSpPr txBox="1"/>
          <p:nvPr/>
        </p:nvSpPr>
        <p:spPr>
          <a:xfrm>
            <a:off x="681682" y="5105400"/>
            <a:ext cx="7924800" cy="646331"/>
          </a:xfrm>
          <a:prstGeom prst="rect">
            <a:avLst/>
          </a:prstGeom>
          <a:noFill/>
        </p:spPr>
        <p:txBody>
          <a:bodyPr wrap="square" rtlCol="0">
            <a:spAutoFit/>
          </a:bodyPr>
          <a:lstStyle/>
          <a:p>
            <a:pPr marL="285750" indent="-285750" algn="jus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My Ethical Story:  </a:t>
            </a:r>
            <a:r>
              <a:rPr lang="en-US" dirty="0">
                <a:latin typeface="Times New Roman" panose="02020603050405020304" pitchFamily="18" charset="0"/>
                <a:cs typeface="Times New Roman" panose="02020603050405020304" pitchFamily="18" charset="0"/>
              </a:rPr>
              <a:t>Indiana’s attempt to treat taxpayers differently based on sexual orientation. </a:t>
            </a:r>
          </a:p>
        </p:txBody>
      </p:sp>
    </p:spTree>
    <p:extLst>
      <p:ext uri="{BB962C8B-B14F-4D97-AF65-F5344CB8AC3E}">
        <p14:creationId xmlns:p14="http://schemas.microsoft.com/office/powerpoint/2010/main" val="3507405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D2AD74-3B4A-4E32-9E5D-12BAFBDE4E47}"/>
              </a:ext>
            </a:extLst>
          </p:cNvPr>
          <p:cNvSpPr>
            <a:spLocks noGrp="1"/>
          </p:cNvSpPr>
          <p:nvPr>
            <p:ph type="sldNum" sz="quarter" idx="12"/>
          </p:nvPr>
        </p:nvSpPr>
        <p:spPr>
          <a:xfrm>
            <a:off x="8658225" y="6287333"/>
            <a:ext cx="457200" cy="457200"/>
          </a:xfrm>
        </p:spPr>
        <p:txBody>
          <a:bodyPr/>
          <a:lstStyle/>
          <a:p>
            <a:fld id="{168AD1FD-33A3-412F-87C5-45BB95535108}" type="slidenum">
              <a:rPr lang="en-US" smtClean="0"/>
              <a:pPr/>
              <a:t>4</a:t>
            </a:fld>
            <a:endParaRPr lang="en-US" dirty="0"/>
          </a:p>
        </p:txBody>
      </p:sp>
      <p:sp>
        <p:nvSpPr>
          <p:cNvPr id="3" name="Rectangle 2">
            <a:extLst>
              <a:ext uri="{FF2B5EF4-FFF2-40B4-BE49-F238E27FC236}">
                <a16:creationId xmlns:a16="http://schemas.microsoft.com/office/drawing/2014/main" id="{E54F03B4-1348-4302-817D-B0AB4351B45B}"/>
              </a:ext>
            </a:extLst>
          </p:cNvPr>
          <p:cNvSpPr/>
          <p:nvPr/>
        </p:nvSpPr>
        <p:spPr>
          <a:xfrm>
            <a:off x="228600" y="762000"/>
            <a:ext cx="8311896" cy="5601533"/>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b="1" dirty="0">
                <a:latin typeface="Times New Roman" panose="02020603050405020304" pitchFamily="18" charset="0"/>
                <a:ea typeface="Calibri" panose="020F0502020204030204" pitchFamily="34" charset="0"/>
                <a:cs typeface="Times New Roman" panose="02020603050405020304" pitchFamily="18" charset="0"/>
              </a:rPr>
              <a:t>The Assignment—Five Parts: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buSzPct val="100000"/>
              <a:buFont typeface="Times New Roman" panose="02020603050405020304" pitchFamily="18" charset="0"/>
              <a:buAutoNum type="arabicPeriod"/>
            </a:pPr>
            <a:r>
              <a:rPr lang="en-US" b="1" dirty="0">
                <a:latin typeface="Times New Roman" panose="02020603050405020304" pitchFamily="18" charset="0"/>
                <a:ea typeface="Calibri" panose="020F0502020204030204" pitchFamily="34" charset="0"/>
                <a:cs typeface="Times New Roman" panose="02020603050405020304" pitchFamily="18" charset="0"/>
              </a:rPr>
              <a:t>Describe either:</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914400" lvl="1" algn="just"/>
            <a:r>
              <a:rPr lang="en-US" dirty="0">
                <a:latin typeface="Times New Roman" panose="02020603050405020304" pitchFamily="18" charset="0"/>
                <a:ea typeface="Calibri" panose="020F0502020204030204" pitchFamily="34" charset="0"/>
                <a:cs typeface="Times New Roman" panose="02020603050405020304" pitchFamily="18" charset="0"/>
              </a:rPr>
              <a:t> </a:t>
            </a:r>
          </a:p>
          <a:p>
            <a:pPr marL="1714500" lvl="3" indent="-342900" algn="just">
              <a:buFont typeface="Times New Roman" panose="02020603050405020304" pitchFamily="18" charset="0"/>
              <a:buAutoNum type="alphaLcPeriod"/>
            </a:pPr>
            <a:r>
              <a:rPr lang="en-US" dirty="0">
                <a:latin typeface="Times New Roman" panose="02020603050405020304" pitchFamily="18" charset="0"/>
                <a:ea typeface="Times New Roman" panose="02020603050405020304" pitchFamily="18" charset="0"/>
                <a:cs typeface="Times New Roman" panose="02020603050405020304" pitchFamily="18" charset="0"/>
              </a:rPr>
              <a:t>A past ethical dilemma you directly witnessed and that shaped your present ethical code,</a:t>
            </a:r>
          </a:p>
          <a:p>
            <a:pPr marL="2514600" lvl="3" algn="just"/>
            <a:r>
              <a:rPr lang="en-US" dirty="0">
                <a:latin typeface="Times New Roman" panose="02020603050405020304" pitchFamily="18" charset="0"/>
                <a:ea typeface="Calibri" panose="020F0502020204030204" pitchFamily="34" charset="0"/>
                <a:cs typeface="Times New Roman" panose="02020603050405020304" pitchFamily="18" charset="0"/>
              </a:rPr>
              <a:t> </a:t>
            </a:r>
          </a:p>
          <a:p>
            <a:pPr marL="2514600" lvl="3" indent="228600" algn="just"/>
            <a:r>
              <a:rPr lang="en-US" b="1" dirty="0">
                <a:latin typeface="Times New Roman" panose="02020603050405020304" pitchFamily="18" charset="0"/>
                <a:ea typeface="Calibri" panose="020F0502020204030204" pitchFamily="34" charset="0"/>
                <a:cs typeface="Times New Roman" panose="02020603050405020304" pitchFamily="18" charset="0"/>
              </a:rPr>
              <a:t>OR</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2514600" lvl="3" algn="just"/>
            <a:r>
              <a:rPr lang="en-US" dirty="0">
                <a:latin typeface="Times New Roman" panose="02020603050405020304" pitchFamily="18" charset="0"/>
                <a:ea typeface="Calibri" panose="020F0502020204030204" pitchFamily="34" charset="0"/>
                <a:cs typeface="Times New Roman" panose="02020603050405020304" pitchFamily="18" charset="0"/>
              </a:rPr>
              <a:t> </a:t>
            </a:r>
          </a:p>
          <a:p>
            <a:pPr marL="1714500" lvl="3" indent="-342900" algn="just">
              <a:buFont typeface="+mj-lt"/>
              <a:buAutoNum type="alphaLcPeriod" startAt="2"/>
            </a:pPr>
            <a:r>
              <a:rPr lang="en-US" dirty="0">
                <a:latin typeface="Times New Roman" panose="02020603050405020304" pitchFamily="18" charset="0"/>
                <a:ea typeface="Times New Roman" panose="02020603050405020304" pitchFamily="18" charset="0"/>
                <a:cs typeface="Times New Roman" panose="02020603050405020304" pitchFamily="18" charset="0"/>
              </a:rPr>
              <a:t>An ethical dilemma you witnessed at work, school, or other venue that you thought was resolved in a good or ethical manner.</a:t>
            </a:r>
          </a:p>
          <a:p>
            <a:pPr marL="1371600" lvl="1" algn="just"/>
            <a:r>
              <a:rPr lang="en-US" dirty="0">
                <a:latin typeface="Times New Roman" panose="02020603050405020304" pitchFamily="18" charset="0"/>
                <a:ea typeface="Calibri" panose="020F0502020204030204" pitchFamily="34" charset="0"/>
                <a:cs typeface="Times New Roman" panose="02020603050405020304" pitchFamily="18" charset="0"/>
              </a:rPr>
              <a:t> </a:t>
            </a:r>
          </a:p>
          <a:p>
            <a:pPr marL="1143000" lvl="1" indent="-342900" algn="jus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Your description should tell a story that gives you a good feeling, gives you satisfaction, touches your heart, or makes you feel good.</a:t>
            </a:r>
          </a:p>
          <a:p>
            <a:pPr marL="1143000" lvl="1" indent="-342900" algn="just">
              <a:buFont typeface="Wingdings" panose="05000000000000000000" pitchFamily="2" charset="2"/>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1143000" lvl="1" indent="-342900" algn="just">
              <a:buFont typeface="Wingdings" panose="05000000000000000000" pitchFamily="2"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 event does not necessarily have to involve a grand ethical dilemma.  It could be something as simple as, for example, people refraining from having a loud conversation during an instructor’s explanation of an assignment.  This is a habit of expected social behavior and, therefore, exhibits ethics—that is, how people treat each other.</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E7E3B54-40A0-4E97-825D-589791CA72B2}"/>
              </a:ext>
            </a:extLst>
          </p:cNvPr>
          <p:cNvSpPr txBox="1"/>
          <p:nvPr/>
        </p:nvSpPr>
        <p:spPr>
          <a:xfrm>
            <a:off x="914400" y="152400"/>
            <a:ext cx="7816917"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What Has Shaped or Influenced </a:t>
            </a:r>
            <a:r>
              <a:rPr lang="en-US" sz="2000" b="1" u="sng" dirty="0">
                <a:latin typeface="Times New Roman" panose="02020603050405020304" pitchFamily="18" charset="0"/>
                <a:cs typeface="Times New Roman" panose="02020603050405020304" pitchFamily="18" charset="0"/>
              </a:rPr>
              <a:t>Your</a:t>
            </a:r>
            <a:r>
              <a:rPr lang="en-US" sz="2000" b="1" dirty="0">
                <a:latin typeface="Times New Roman" panose="02020603050405020304" pitchFamily="18" charset="0"/>
                <a:cs typeface="Times New Roman" panose="02020603050405020304" pitchFamily="18" charset="0"/>
              </a:rPr>
              <a:t> Ethical or Moral Viewpoint?</a:t>
            </a:r>
          </a:p>
        </p:txBody>
      </p:sp>
    </p:spTree>
    <p:extLst>
      <p:ext uri="{BB962C8B-B14F-4D97-AF65-F5344CB8AC3E}">
        <p14:creationId xmlns:p14="http://schemas.microsoft.com/office/powerpoint/2010/main" val="3359717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D2AD74-3B4A-4E32-9E5D-12BAFBDE4E47}"/>
              </a:ext>
            </a:extLst>
          </p:cNvPr>
          <p:cNvSpPr>
            <a:spLocks noGrp="1"/>
          </p:cNvSpPr>
          <p:nvPr>
            <p:ph type="sldNum" sz="quarter" idx="12"/>
          </p:nvPr>
        </p:nvSpPr>
        <p:spPr>
          <a:xfrm>
            <a:off x="8610600" y="6324600"/>
            <a:ext cx="457200" cy="457200"/>
          </a:xfrm>
        </p:spPr>
        <p:txBody>
          <a:bodyPr/>
          <a:lstStyle/>
          <a:p>
            <a:fld id="{168AD1FD-33A3-412F-87C5-45BB95535108}" type="slidenum">
              <a:rPr lang="en-US" smtClean="0"/>
              <a:pPr/>
              <a:t>5</a:t>
            </a:fld>
            <a:endParaRPr lang="en-US" dirty="0"/>
          </a:p>
        </p:txBody>
      </p:sp>
      <p:sp>
        <p:nvSpPr>
          <p:cNvPr id="3" name="Rectangle 2">
            <a:extLst>
              <a:ext uri="{FF2B5EF4-FFF2-40B4-BE49-F238E27FC236}">
                <a16:creationId xmlns:a16="http://schemas.microsoft.com/office/drawing/2014/main" id="{7713EDA9-D935-40C1-BAC8-2FD9B405B9EF}"/>
              </a:ext>
            </a:extLst>
          </p:cNvPr>
          <p:cNvSpPr/>
          <p:nvPr/>
        </p:nvSpPr>
        <p:spPr>
          <a:xfrm>
            <a:off x="568833" y="762000"/>
            <a:ext cx="7816596" cy="5324535"/>
          </a:xfrm>
          <a:prstGeom prst="rect">
            <a:avLst/>
          </a:prstGeom>
        </p:spPr>
        <p:txBody>
          <a:bodyPr wrap="square">
            <a:spAutoFit/>
          </a:bodyPr>
          <a:lstStyle/>
          <a:p>
            <a:pPr marL="342900" indent="-342900" algn="just">
              <a:buSzPct val="100000"/>
              <a:buFont typeface="Arial" panose="020B0604020202020204" pitchFamily="34" charset="0"/>
              <a:buChar char="•"/>
            </a:pPr>
            <a:r>
              <a:rPr lang="en-US" sz="2000" b="1" dirty="0">
                <a:latin typeface="Times New Roman" panose="02020603050405020304" pitchFamily="18" charset="0"/>
                <a:ea typeface="Calibri" panose="020F0502020204030204" pitchFamily="34" charset="0"/>
                <a:cs typeface="Times New Roman" panose="02020603050405020304" pitchFamily="18" charset="0"/>
              </a:rPr>
              <a:t>The Assignment—Five Parts (continued):</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spcBef>
                <a:spcPts val="0"/>
              </a:spcBef>
              <a:spcAft>
                <a:spcPts val="0"/>
              </a:spcAft>
              <a:buSzPts val="1200"/>
            </a:pPr>
            <a:endParaRPr lang="en-US" sz="2000" b="1" dirty="0">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buSzPct val="100000"/>
              <a:buFont typeface="+mj-lt"/>
              <a:buAutoNum type="arabicPeriod" startAt="2"/>
            </a:pPr>
            <a:r>
              <a:rPr lang="en-US" sz="2000" b="1" dirty="0">
                <a:latin typeface="Times New Roman" panose="02020603050405020304" pitchFamily="18" charset="0"/>
                <a:ea typeface="Calibri" panose="020F0502020204030204" pitchFamily="34" charset="0"/>
                <a:cs typeface="Times New Roman" panose="02020603050405020304" pitchFamily="18" charset="0"/>
              </a:rPr>
              <a:t>Identify the “good” in your ethical dilemma description. </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914400" lvl="1" algn="just"/>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1257300" lvl="2" indent="-342900" algn="just">
              <a:buFont typeface="Wingdings" panose="05000000000000000000" pitchFamily="2" charset="2"/>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Describe and analyze how you define the good and why you know it is good.</a:t>
            </a:r>
          </a:p>
          <a:p>
            <a:pPr marL="1600200" lvl="2" algn="just"/>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1257300" lvl="2" indent="-342900" algn="just">
              <a:buFont typeface="Wingdings" panose="05000000000000000000" pitchFamily="2" charset="2"/>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Provide a set of principles explaining why what you think, know, or feel is good in your description is in fact good.</a:t>
            </a:r>
          </a:p>
          <a:p>
            <a:pPr lvl="1" algn="just"/>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lvl="1" algn="just"/>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buSzPct val="100000"/>
              <a:buFont typeface="+mj-lt"/>
              <a:buAutoNum type="arabicPeriod" startAt="3"/>
            </a:pPr>
            <a:r>
              <a:rPr lang="en-US" sz="2000" b="1" dirty="0">
                <a:latin typeface="Times New Roman" panose="02020603050405020304" pitchFamily="18" charset="0"/>
                <a:ea typeface="Calibri" panose="020F0502020204030204" pitchFamily="34" charset="0"/>
                <a:cs typeface="Times New Roman" panose="02020603050405020304" pitchFamily="18" charset="0"/>
              </a:rPr>
              <a:t>Raise an objection to the good that you identified in Number 2, above, as well as an objection to the analysis and principles you identified in Number 2.</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914400" lvl="1" algn="just"/>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1257300" lvl="2" indent="-342900" algn="just">
              <a:buFont typeface="Wingdings" panose="05000000000000000000" pitchFamily="2" charset="2"/>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In other words, why could the good that you identified in your ethical dilemma description actually be bad.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66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D2AD74-3B4A-4E32-9E5D-12BAFBDE4E47}"/>
              </a:ext>
            </a:extLst>
          </p:cNvPr>
          <p:cNvSpPr>
            <a:spLocks noGrp="1"/>
          </p:cNvSpPr>
          <p:nvPr>
            <p:ph type="sldNum" sz="quarter" idx="12"/>
          </p:nvPr>
        </p:nvSpPr>
        <p:spPr>
          <a:xfrm>
            <a:off x="8652395" y="6349535"/>
            <a:ext cx="457200" cy="457200"/>
          </a:xfrm>
        </p:spPr>
        <p:txBody>
          <a:bodyPr/>
          <a:lstStyle/>
          <a:p>
            <a:fld id="{168AD1FD-33A3-412F-87C5-45BB95535108}" type="slidenum">
              <a:rPr lang="en-US" smtClean="0"/>
              <a:pPr/>
              <a:t>6</a:t>
            </a:fld>
            <a:endParaRPr lang="en-US" dirty="0"/>
          </a:p>
        </p:txBody>
      </p:sp>
      <p:sp>
        <p:nvSpPr>
          <p:cNvPr id="3" name="Rectangle 2">
            <a:extLst>
              <a:ext uri="{FF2B5EF4-FFF2-40B4-BE49-F238E27FC236}">
                <a16:creationId xmlns:a16="http://schemas.microsoft.com/office/drawing/2014/main" id="{7713EDA9-D935-40C1-BAC8-2FD9B405B9EF}"/>
              </a:ext>
            </a:extLst>
          </p:cNvPr>
          <p:cNvSpPr/>
          <p:nvPr/>
        </p:nvSpPr>
        <p:spPr>
          <a:xfrm>
            <a:off x="194195" y="427939"/>
            <a:ext cx="8686800" cy="4924425"/>
          </a:xfrm>
          <a:prstGeom prst="rect">
            <a:avLst/>
          </a:prstGeom>
        </p:spPr>
        <p:txBody>
          <a:bodyPr wrap="square">
            <a:spAutoFit/>
          </a:bodyPr>
          <a:lstStyle/>
          <a:p>
            <a:pPr marL="342900" indent="-342900">
              <a:buSzPct val="100000"/>
              <a:buFont typeface="Arial" panose="020B0604020202020204" pitchFamily="34" charset="0"/>
              <a:buChar char="•"/>
            </a:pPr>
            <a:r>
              <a:rPr lang="en-US" b="1" dirty="0">
                <a:latin typeface="Times New Roman" panose="02020603050405020304" pitchFamily="18" charset="0"/>
                <a:ea typeface="Calibri" panose="020F0502020204030204" pitchFamily="34" charset="0"/>
                <a:cs typeface="Times New Roman" panose="02020603050405020304" pitchFamily="18" charset="0"/>
              </a:rPr>
              <a:t>The Assignment—Five Parts (continued):</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lvl="0">
              <a:buSzPts val="1200"/>
            </a:pP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914400" lvl="1" indent="-457200" algn="just">
              <a:buFont typeface="+mj-lt"/>
              <a:buAutoNum type="arabicPeriod" startAt="4"/>
            </a:pPr>
            <a:r>
              <a:rPr lang="en-US" b="1" dirty="0">
                <a:latin typeface="Times New Roman" panose="02020603050405020304" pitchFamily="18" charset="0"/>
                <a:cs typeface="Times New Roman" panose="02020603050405020304" pitchFamily="18" charset="0"/>
              </a:rPr>
              <a:t>In light of the objection you identified in Number 3, above, why is your analysis or the principles identified in Number 2 still compelling to you?</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pPr marL="1257300" lvl="2" indent="-342900"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other words, why does the good you identified still remain good despite your objection to it.</a:t>
            </a:r>
          </a:p>
          <a:p>
            <a:pPr marL="1257300" lvl="2" indent="-34290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914400" lvl="1" indent="-457200" algn="just">
              <a:buFont typeface="+mj-lt"/>
              <a:buAutoNum type="arabicPeriod" startAt="5"/>
            </a:pPr>
            <a:r>
              <a:rPr lang="en-US" b="1" dirty="0">
                <a:latin typeface="Times New Roman" panose="02020603050405020304" pitchFamily="18" charset="0"/>
                <a:cs typeface="Times New Roman" panose="02020603050405020304" pitchFamily="18" charset="0"/>
              </a:rPr>
              <a:t>Presentation:  </a:t>
            </a:r>
            <a:r>
              <a:rPr lang="en-US" dirty="0">
                <a:latin typeface="Times New Roman" panose="02020603050405020304" pitchFamily="18" charset="0"/>
                <a:cs typeface="Times New Roman" panose="02020603050405020304" pitchFamily="18" charset="0"/>
              </a:rPr>
              <a:t>On the assignment’s due date and during the classes that follow, students will present their essays to the class.  I will also share their essays on the class Canvas site.</a:t>
            </a:r>
          </a:p>
          <a:p>
            <a:pPr marL="914400" lvl="1" indent="-457200">
              <a:buFont typeface="+mj-lt"/>
              <a:buAutoNum type="arabicPeriod" startAt="5"/>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Your </a:t>
            </a:r>
            <a:r>
              <a:rPr lang="en-US" b="1" u="sng" dirty="0">
                <a:latin typeface="Times New Roman" panose="02020603050405020304" pitchFamily="18" charset="0"/>
                <a:cs typeface="Times New Roman" panose="02020603050405020304" pitchFamily="18" charset="0"/>
              </a:rPr>
              <a:t>typed</a:t>
            </a:r>
            <a:r>
              <a:rPr lang="en-US" dirty="0">
                <a:latin typeface="Times New Roman" panose="02020603050405020304" pitchFamily="18" charset="0"/>
                <a:cs typeface="Times New Roman" panose="02020603050405020304" pitchFamily="18" charset="0"/>
              </a:rPr>
              <a:t> essay must contain parts 1-4 as topic headings so that I know which portion of your essay pertains to which part.</a:t>
            </a:r>
          </a:p>
        </p:txBody>
      </p:sp>
      <p:sp>
        <p:nvSpPr>
          <p:cNvPr id="4" name="Rectangle 3">
            <a:extLst>
              <a:ext uri="{FF2B5EF4-FFF2-40B4-BE49-F238E27FC236}">
                <a16:creationId xmlns:a16="http://schemas.microsoft.com/office/drawing/2014/main" id="{357F3720-14AB-448A-8F18-155855A76496}"/>
              </a:ext>
            </a:extLst>
          </p:cNvPr>
          <p:cNvSpPr/>
          <p:nvPr/>
        </p:nvSpPr>
        <p:spPr>
          <a:xfrm>
            <a:off x="1447800" y="3608119"/>
            <a:ext cx="7315200" cy="677108"/>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Aristotle term for the judgment or wisdom (</a:t>
            </a:r>
            <a:r>
              <a:rPr lang="en-US" i="1" dirty="0">
                <a:latin typeface="Times New Roman" panose="02020603050405020304" pitchFamily="18" charset="0"/>
                <a:cs typeface="Times New Roman" panose="02020603050405020304" pitchFamily="18" charset="0"/>
              </a:rPr>
              <a:t>i.e.</a:t>
            </a:r>
            <a:r>
              <a:rPr lang="en-US" dirty="0">
                <a:latin typeface="Times New Roman" panose="02020603050405020304" pitchFamily="18" charset="0"/>
                <a:cs typeface="Times New Roman" panose="02020603050405020304" pitchFamily="18" charset="0"/>
              </a:rPr>
              <a:t>, experience) relevant to selecting which virtue applies in a particular situation.</a:t>
            </a:r>
          </a:p>
        </p:txBody>
      </p:sp>
      <p:sp>
        <p:nvSpPr>
          <p:cNvPr id="5" name="TextBox 4">
            <a:extLst>
              <a:ext uri="{FF2B5EF4-FFF2-40B4-BE49-F238E27FC236}">
                <a16:creationId xmlns:a16="http://schemas.microsoft.com/office/drawing/2014/main" id="{602922CE-A623-48DC-8125-01488E15EF49}"/>
              </a:ext>
            </a:extLst>
          </p:cNvPr>
          <p:cNvSpPr txBox="1"/>
          <p:nvPr/>
        </p:nvSpPr>
        <p:spPr>
          <a:xfrm>
            <a:off x="3183483" y="3513131"/>
            <a:ext cx="335348" cy="246221"/>
          </a:xfrm>
          <a:prstGeom prst="rect">
            <a:avLst/>
          </a:prstGeom>
          <a:noFill/>
        </p:spPr>
        <p:txBody>
          <a:bodyPr wrap="square" rtlCol="0">
            <a:spAutoFit/>
          </a:bodyPr>
          <a:lstStyle/>
          <a:p>
            <a:r>
              <a:rPr lang="en-US" sz="1000" b="1" dirty="0">
                <a:solidFill>
                  <a:srgbClr val="FF0000"/>
                </a:solidFill>
                <a:latin typeface="Times New Roman" panose="02020603050405020304" pitchFamily="18" charset="0"/>
                <a:cs typeface="Times New Roman" panose="02020603050405020304" pitchFamily="18" charset="0"/>
              </a:rPr>
              <a:t>(1)</a:t>
            </a:r>
          </a:p>
        </p:txBody>
      </p:sp>
      <p:sp>
        <p:nvSpPr>
          <p:cNvPr id="6" name="Rectangle 5">
            <a:extLst>
              <a:ext uri="{FF2B5EF4-FFF2-40B4-BE49-F238E27FC236}">
                <a16:creationId xmlns:a16="http://schemas.microsoft.com/office/drawing/2014/main" id="{22DDDA38-CA81-422D-BEF1-EB5A1DF97DD4}"/>
              </a:ext>
            </a:extLst>
          </p:cNvPr>
          <p:cNvSpPr/>
          <p:nvPr/>
        </p:nvSpPr>
        <p:spPr>
          <a:xfrm>
            <a:off x="194195" y="3636242"/>
            <a:ext cx="3097964" cy="369332"/>
          </a:xfrm>
          <a:prstGeom prst="rect">
            <a:avLst/>
          </a:prstGeom>
        </p:spPr>
        <p:txBody>
          <a:bodyPr wrap="none">
            <a:spAutoFit/>
          </a:bodyPr>
          <a:lstStyle/>
          <a:p>
            <a:pPr marL="1257300" lvl="2" indent="-342900">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Why: </a:t>
            </a:r>
            <a:r>
              <a:rPr lang="en-US" b="1" dirty="0" err="1">
                <a:latin typeface="Times New Roman" panose="02020603050405020304" pitchFamily="18" charset="0"/>
                <a:cs typeface="Times New Roman" panose="02020603050405020304" pitchFamily="18" charset="0"/>
              </a:rPr>
              <a:t>Phronesis</a:t>
            </a:r>
            <a:r>
              <a:rPr lang="en-US" b="1" dirty="0">
                <a:latin typeface="Times New Roman" panose="02020603050405020304" pitchFamily="18" charset="0"/>
                <a:cs typeface="Times New Roman" panose="02020603050405020304" pitchFamily="18" charset="0"/>
              </a:rPr>
              <a:t>:</a:t>
            </a:r>
          </a:p>
        </p:txBody>
      </p:sp>
      <p:sp>
        <p:nvSpPr>
          <p:cNvPr id="7" name="Rectangle 6">
            <a:extLst>
              <a:ext uri="{FF2B5EF4-FFF2-40B4-BE49-F238E27FC236}">
                <a16:creationId xmlns:a16="http://schemas.microsoft.com/office/drawing/2014/main" id="{8854C23D-9AAE-41E6-9706-E1B6B0AA406A}"/>
              </a:ext>
            </a:extLst>
          </p:cNvPr>
          <p:cNvSpPr/>
          <p:nvPr/>
        </p:nvSpPr>
        <p:spPr>
          <a:xfrm>
            <a:off x="194195" y="5467896"/>
            <a:ext cx="8645005" cy="923330"/>
          </a:xfrm>
          <a:prstGeom prst="rect">
            <a:avLst/>
          </a:prstGeom>
        </p:spPr>
        <p:txBody>
          <a:bodyPr wrap="square">
            <a:spAutoFit/>
          </a:bodyPr>
          <a:lstStyle/>
          <a:p>
            <a:pPr marL="342900" lvl="0" indent="-342900"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Submission:</a:t>
            </a:r>
            <a:r>
              <a:rPr lang="en-US" dirty="0">
                <a:latin typeface="Times New Roman" panose="02020603050405020304" pitchFamily="18" charset="0"/>
                <a:cs typeface="Times New Roman" panose="02020603050405020304" pitchFamily="18" charset="0"/>
              </a:rPr>
              <a:t>  You will submit a </a:t>
            </a:r>
            <a:r>
              <a:rPr lang="en-US" u="sng" dirty="0">
                <a:latin typeface="Times New Roman" panose="02020603050405020304" pitchFamily="18" charset="0"/>
                <a:cs typeface="Times New Roman" panose="02020603050405020304" pitchFamily="18" charset="0"/>
              </a:rPr>
              <a:t>hardcopy</a:t>
            </a:r>
            <a:r>
              <a:rPr lang="en-US" dirty="0">
                <a:latin typeface="Times New Roman" panose="02020603050405020304" pitchFamily="18" charset="0"/>
                <a:cs typeface="Times New Roman" panose="02020603050405020304" pitchFamily="18" charset="0"/>
              </a:rPr>
              <a:t> to grade </a:t>
            </a:r>
            <a:r>
              <a:rPr lang="en-US" u="sng" dirty="0">
                <a:latin typeface="Times New Roman" panose="02020603050405020304" pitchFamily="18" charset="0"/>
                <a:cs typeface="Times New Roman" panose="02020603050405020304" pitchFamily="18" charset="0"/>
              </a:rPr>
              <a:t>and</a:t>
            </a:r>
            <a:r>
              <a:rPr lang="en-US" dirty="0">
                <a:latin typeface="Times New Roman" panose="02020603050405020304" pitchFamily="18" charset="0"/>
                <a:cs typeface="Times New Roman" panose="02020603050405020304" pitchFamily="18" charset="0"/>
              </a:rPr>
              <a:t> an </a:t>
            </a:r>
            <a:r>
              <a:rPr lang="en-US" u="sng" dirty="0">
                <a:latin typeface="Times New Roman" panose="02020603050405020304" pitchFamily="18" charset="0"/>
                <a:cs typeface="Times New Roman" panose="02020603050405020304" pitchFamily="18" charset="0"/>
              </a:rPr>
              <a:t>electronic copy</a:t>
            </a:r>
            <a:r>
              <a:rPr lang="en-US" dirty="0">
                <a:latin typeface="Times New Roman" panose="02020603050405020304" pitchFamily="18" charset="0"/>
                <a:cs typeface="Times New Roman" panose="02020603050405020304" pitchFamily="18" charset="0"/>
              </a:rPr>
              <a:t> to share with the class. Submit to </a:t>
            </a:r>
            <a:r>
              <a:rPr lang="en-US" u="sng" dirty="0">
                <a:latin typeface="Times New Roman" panose="02020603050405020304" pitchFamily="18" charset="0"/>
                <a:cs typeface="Times New Roman" panose="02020603050405020304" pitchFamily="18" charset="0"/>
              </a:rPr>
              <a:t>awswain@iusb.edu</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AND not via Canvas</a:t>
            </a:r>
            <a:r>
              <a:rPr lang="en-US" dirty="0">
                <a:latin typeface="Times New Roman" panose="02020603050405020304" pitchFamily="18" charset="0"/>
                <a:cs typeface="Times New Roman" panose="02020603050405020304" pitchFamily="18" charset="0"/>
              </a:rPr>
              <a:t>. Your email submission must identify your class’s start time in the subject line to facilitate my sorting.</a:t>
            </a:r>
          </a:p>
        </p:txBody>
      </p:sp>
    </p:spTree>
    <p:extLst>
      <p:ext uri="{BB962C8B-B14F-4D97-AF65-F5344CB8AC3E}">
        <p14:creationId xmlns:p14="http://schemas.microsoft.com/office/powerpoint/2010/main" val="153878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D2AD74-3B4A-4E32-9E5D-12BAFBDE4E47}"/>
              </a:ext>
            </a:extLst>
          </p:cNvPr>
          <p:cNvSpPr>
            <a:spLocks noGrp="1"/>
          </p:cNvSpPr>
          <p:nvPr>
            <p:ph type="sldNum" sz="quarter" idx="12"/>
          </p:nvPr>
        </p:nvSpPr>
        <p:spPr/>
        <p:txBody>
          <a:bodyPr/>
          <a:lstStyle/>
          <a:p>
            <a:fld id="{168AD1FD-33A3-412F-87C5-45BB95535108}" type="slidenum">
              <a:rPr lang="en-US" smtClean="0"/>
              <a:pPr/>
              <a:t>7</a:t>
            </a:fld>
            <a:endParaRPr lang="en-US" dirty="0"/>
          </a:p>
        </p:txBody>
      </p:sp>
      <p:sp>
        <p:nvSpPr>
          <p:cNvPr id="3" name="TextBox 2">
            <a:extLst>
              <a:ext uri="{FF2B5EF4-FFF2-40B4-BE49-F238E27FC236}">
                <a16:creationId xmlns:a16="http://schemas.microsoft.com/office/drawing/2014/main" id="{C1C393B1-4A7C-41B4-872D-B3807272C809}"/>
              </a:ext>
            </a:extLst>
          </p:cNvPr>
          <p:cNvSpPr txBox="1"/>
          <p:nvPr/>
        </p:nvSpPr>
        <p:spPr>
          <a:xfrm>
            <a:off x="3429000" y="2895600"/>
            <a:ext cx="2826415" cy="646331"/>
          </a:xfrm>
          <a:prstGeom prst="rect">
            <a:avLst/>
          </a:prstGeom>
          <a:noFill/>
        </p:spPr>
        <p:txBody>
          <a:bodyPr wrap="none" rtlCol="0">
            <a:spAutoFit/>
          </a:bodyPr>
          <a:lstStyle/>
          <a:p>
            <a:r>
              <a:rPr lang="en-US" sz="3600" b="1" dirty="0">
                <a:latin typeface="Times New Roman" panose="02020603050405020304" pitchFamily="18" charset="0"/>
                <a:cs typeface="Times New Roman" panose="02020603050405020304" pitchFamily="18" charset="0"/>
              </a:rPr>
              <a:t>Questions???</a:t>
            </a:r>
          </a:p>
        </p:txBody>
      </p:sp>
    </p:spTree>
    <p:extLst>
      <p:ext uri="{BB962C8B-B14F-4D97-AF65-F5344CB8AC3E}">
        <p14:creationId xmlns:p14="http://schemas.microsoft.com/office/powerpoint/2010/main" val="418397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8AD1FD-33A3-412F-87C5-45BB95535108}" type="slidenum">
              <a:rPr lang="en-US" smtClean="0"/>
              <a:pPr/>
              <a:t>8</a:t>
            </a:fld>
            <a:endParaRPr lang="en-US" dirty="0"/>
          </a:p>
        </p:txBody>
      </p:sp>
      <p:sp>
        <p:nvSpPr>
          <p:cNvPr id="4" name="Rectangle 3"/>
          <p:cNvSpPr/>
          <p:nvPr/>
        </p:nvSpPr>
        <p:spPr>
          <a:xfrm>
            <a:off x="228600" y="1600200"/>
            <a:ext cx="8466909" cy="3231654"/>
          </a:xfrm>
          <a:prstGeom prst="rect">
            <a:avLst/>
          </a:prstGeom>
        </p:spPr>
        <p:txBody>
          <a:bodyPr wrap="square">
            <a:spAutoFit/>
          </a:bodyPr>
          <a:lstStyle/>
          <a:p>
            <a:r>
              <a:rPr lang="en-US" sz="3200" dirty="0"/>
              <a:t>	</a:t>
            </a: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Andrew W. Swain, J.D., LL.M., CFE, CFCI</a:t>
            </a:r>
          </a:p>
          <a:p>
            <a:r>
              <a:rPr lang="en-US" sz="2800" dirty="0">
                <a:latin typeface="Times New Roman" panose="02020603050405020304" pitchFamily="18" charset="0"/>
                <a:cs typeface="Times New Roman" panose="02020603050405020304" pitchFamily="18" charset="0"/>
              </a:rPr>
              <a:t>	   Assistant Professor</a:t>
            </a:r>
          </a:p>
          <a:p>
            <a:r>
              <a:rPr lang="en-US" sz="2800" dirty="0">
                <a:latin typeface="Times New Roman" panose="02020603050405020304" pitchFamily="18" charset="0"/>
                <a:cs typeface="Times New Roman" panose="02020603050405020304" pitchFamily="18" charset="0"/>
              </a:rPr>
              <a:t>	   Judd Leighton School of Business &amp; Economics</a:t>
            </a:r>
          </a:p>
          <a:p>
            <a:r>
              <a:rPr lang="en-US" sz="2800" dirty="0">
                <a:latin typeface="Times New Roman" panose="02020603050405020304" pitchFamily="18" charset="0"/>
                <a:cs typeface="Times New Roman" panose="02020603050405020304" pitchFamily="18" charset="0"/>
              </a:rPr>
              <a:t>	   Indiana University – South Bend </a:t>
            </a:r>
          </a:p>
          <a:p>
            <a:pPr lvl="1"/>
            <a:endParaRPr lang="en-US" sz="28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The lectures and written materials presented in this course are not intended as legal advice. For case-specific advice and particular application of the law, consult a lawyer.</a:t>
            </a:r>
          </a:p>
        </p:txBody>
      </p:sp>
    </p:spTree>
    <p:extLst>
      <p:ext uri="{BB962C8B-B14F-4D97-AF65-F5344CB8AC3E}">
        <p14:creationId xmlns:p14="http://schemas.microsoft.com/office/powerpoint/2010/main" val="2367473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2843</TotalTime>
  <Words>271</Words>
  <Application>Microsoft Office PowerPoint</Application>
  <PresentationFormat>On-screen Show (4:3)</PresentationFormat>
  <Paragraphs>72</Paragraphs>
  <Slides>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Calibri</vt:lpstr>
      <vt:lpstr>Courier New</vt:lpstr>
      <vt:lpstr>Franklin Gothic Book</vt:lpstr>
      <vt:lpstr>Perpetua</vt:lpstr>
      <vt:lpstr>Symbol</vt:lpstr>
      <vt:lpstr>Times New Roman</vt:lpstr>
      <vt:lpstr>Wingdings</vt:lpstr>
      <vt:lpstr>Wingdings 2</vt:lpstr>
      <vt:lpstr>Equity</vt:lpstr>
      <vt:lpstr>    B399: Business &amp; Society  Individual Exercise(25 points):  The Source of Your Personal Ethical Code or Witnessed Ethical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Office of the Indiana Attorney General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N730:  Partnership Tax    Andrew W. Swain Fall 2012</dc:title>
  <dc:creator>aswain</dc:creator>
  <cp:lastModifiedBy>Swain, Andrew Wade</cp:lastModifiedBy>
  <cp:revision>396</cp:revision>
  <cp:lastPrinted>2015-08-27T20:52:13Z</cp:lastPrinted>
  <dcterms:created xsi:type="dcterms:W3CDTF">2012-05-23T14:04:44Z</dcterms:created>
  <dcterms:modified xsi:type="dcterms:W3CDTF">2018-01-08T13:44:21Z</dcterms:modified>
</cp:coreProperties>
</file>